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1" r:id="rId3"/>
    <p:sldMasterId id="2147483665" r:id="rId4"/>
  </p:sldMasterIdLst>
  <p:notesMasterIdLst>
    <p:notesMasterId r:id="rId30"/>
  </p:notesMasterIdLst>
  <p:handoutMasterIdLst>
    <p:handoutMasterId r:id="rId31"/>
  </p:handoutMasterIdLst>
  <p:sldIdLst>
    <p:sldId id="265" r:id="rId5"/>
    <p:sldId id="761" r:id="rId6"/>
    <p:sldId id="753" r:id="rId7"/>
    <p:sldId id="763" r:id="rId8"/>
    <p:sldId id="762" r:id="rId9"/>
    <p:sldId id="769" r:id="rId10"/>
    <p:sldId id="767" r:id="rId11"/>
    <p:sldId id="768" r:id="rId12"/>
    <p:sldId id="760" r:id="rId13"/>
    <p:sldId id="754" r:id="rId14"/>
    <p:sldId id="755" r:id="rId15"/>
    <p:sldId id="756" r:id="rId16"/>
    <p:sldId id="757" r:id="rId17"/>
    <p:sldId id="759" r:id="rId18"/>
    <p:sldId id="766" r:id="rId19"/>
    <p:sldId id="758" r:id="rId20"/>
    <p:sldId id="770" r:id="rId21"/>
    <p:sldId id="771" r:id="rId22"/>
    <p:sldId id="772" r:id="rId23"/>
    <p:sldId id="776" r:id="rId24"/>
    <p:sldId id="773" r:id="rId25"/>
    <p:sldId id="775" r:id="rId26"/>
    <p:sldId id="774" r:id="rId27"/>
    <p:sldId id="777" r:id="rId28"/>
    <p:sldId id="616" r:id="rId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3" autoAdjust="0"/>
    <p:restoredTop sz="84281" autoAdjust="0"/>
  </p:normalViewPr>
  <p:slideViewPr>
    <p:cSldViewPr>
      <p:cViewPr varScale="1">
        <p:scale>
          <a:sx n="96" d="100"/>
          <a:sy n="96" d="100"/>
        </p:scale>
        <p:origin x="2512" y="176"/>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8/16/16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8/16/16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notesMaster" Target="../notesMasters/notesMaster1.xml"/><Relationship Id="rId3"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notesMaster" Target="../notesMasters/notesMaster1.xml"/><Relationship Id="rId3"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notesMaster" Target="../notesMasters/notesMaster1.xml"/><Relationship Id="rId3"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notesMaster" Target="../notesMasters/notesMaster1.xml"/><Relationship Id="rId3"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notesMaster" Target="../notesMasters/notesMaster1.xml"/><Relationship Id="rId3"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notesMaster" Target="../notesMasters/notesMaster1.xml"/><Relationship Id="rId3"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notesMaster" Target="../notesMasters/notesMaster1.xml"/><Relationship Id="rId3"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notesMaster" Target="../notesMasters/notesMaster1.xml"/><Relationship Id="rId3"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notesMaster" Target="../notesMasters/notesMaster1.xml"/><Relationship Id="rId3"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notesMaster" Target="../notesMasters/notesMaster1.xml"/><Relationship Id="rId3"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notesMaster" Target="../notesMasters/notesMaster1.xml"/><Relationship Id="rId3"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notesMaster" Target="../notesMasters/notesMaster1.xml"/><Relationship Id="rId3"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notesMaster" Target="../notesMasters/notesMaster1.xml"/><Relationship Id="rId3"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550579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127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715915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95686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1411306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83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75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UCFB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theme" Target="../theme/theme3.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8/16/16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69" r:id="rId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8/16/16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7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8/16/16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8/16/16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42453275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7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gif"/><Relationship Id="rId8" Type="http://schemas.openxmlformats.org/officeDocument/2006/relationships/image" Target="../media/image11.jpeg"/><Relationship Id="rId9" Type="http://schemas.openxmlformats.org/officeDocument/2006/relationships/image" Target="../media/image12.jpeg"/><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mailto:blahston@gmail.com" TargetMode="External"/><Relationship Id="rId4" Type="http://schemas.openxmlformats.org/officeDocument/2006/relationships/hyperlink" Target="mailto:blahby@gmail.com" TargetMode="External"/><Relationship Id="rId5" Type="http://schemas.openxmlformats.org/officeDocument/2006/relationships/hyperlink" Target="mailto:blahby231@gmail.com" TargetMode="External"/><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Masters of MongoDB</a:t>
            </a:r>
            <a:endParaRPr lang="en-US" i="1" dirty="0"/>
          </a:p>
        </p:txBody>
      </p:sp>
      <p:sp>
        <p:nvSpPr>
          <p:cNvPr id="3" name="Text Placeholder 2"/>
          <p:cNvSpPr>
            <a:spLocks noGrp="1"/>
          </p:cNvSpPr>
          <p:nvPr>
            <p:ph type="body" sz="quarter" idx="11"/>
          </p:nvPr>
        </p:nvSpPr>
        <p:spPr/>
        <p:txBody>
          <a:bodyPr/>
          <a:lstStyle/>
          <a:p>
            <a:r>
              <a:rPr lang="en-US" dirty="0" smtClean="0"/>
              <a:t>August</a:t>
            </a:r>
            <a:r>
              <a:rPr lang="en-US" dirty="0" smtClean="0"/>
              <a:t> 16, </a:t>
            </a:r>
            <a:r>
              <a:rPr lang="en-US" dirty="0" smtClean="0"/>
              <a:t>2016</a:t>
            </a:r>
            <a:endParaRPr lang="en-US" dirty="0"/>
          </a:p>
        </p:txBody>
      </p:sp>
      <p:sp>
        <p:nvSpPr>
          <p:cNvPr id="4" name="Text Placeholder 3"/>
          <p:cNvSpPr>
            <a:spLocks noGrp="1"/>
          </p:cNvSpPr>
          <p:nvPr>
            <p:ph type="body" sz="quarter" idx="10"/>
          </p:nvPr>
        </p:nvSpPr>
        <p:spPr/>
        <p:txBody>
          <a:bodyPr/>
          <a:lstStyle/>
          <a:p>
            <a:r>
              <a:rPr lang="en-US" dirty="0" smtClean="0"/>
              <a:t>Day 54</a:t>
            </a:r>
            <a:endParaRPr lang="en-US"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Road Ahead…</a:t>
            </a:r>
            <a:endParaRPr lang="en-US" dirty="0"/>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ixscoop.com/wp-content/uploads/2015/09/meteo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3221" y="2895600"/>
            <a:ext cx="1822739" cy="10415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7148093" y="2643187"/>
            <a:ext cx="1089050" cy="628650"/>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6777" y="4946549"/>
            <a:ext cx="1468655" cy="13278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urved Connector 18"/>
          <p:cNvCxnSpPr>
            <a:endCxn id="1034" idx="0"/>
          </p:cNvCxnSpPr>
          <p:nvPr/>
        </p:nvCxnSpPr>
        <p:spPr>
          <a:xfrm rot="5400000">
            <a:off x="7220706" y="3930110"/>
            <a:ext cx="1226838" cy="806040"/>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ttp://www.astrolog.org/labyrnth/sample/aldou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7" y="4281434"/>
            <a:ext cx="580611" cy="1329028"/>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smtClean="0">
                <a:latin typeface="Arial" panose="020B0604020202020204" pitchFamily="34" charset="0"/>
                <a:cs typeface="Arial" panose="020B0604020202020204" pitchFamily="34" charset="0"/>
              </a:rPr>
              <a:t>Your Final Journey</a:t>
            </a:r>
            <a:endParaRPr lang="en-US" sz="1800" b="1" i="1" dirty="0">
              <a:latin typeface="Arial" panose="020B0604020202020204" pitchFamily="34" charset="0"/>
              <a:cs typeface="Arial" panose="020B0604020202020204" pitchFamily="34" charset="0"/>
            </a:endParaRPr>
          </a:p>
        </p:txBody>
      </p:sp>
      <p:pic>
        <p:nvPicPr>
          <p:cNvPr id="1038" name="Picture 14" descr="http://team-dignitas.net/uploads/tinymce/images/smite_victor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Should be You</a:t>
            </a:r>
            <a:endParaRPr lang="en-US" dirty="0"/>
          </a:p>
        </p:txBody>
      </p:sp>
      <p:pic>
        <p:nvPicPr>
          <p:cNvPr id="2050" name="Picture 2" descr="http://www.alux.com/wp-content/uploads/2014/08/The-Castle-Hotel-Dalian-Liaoning-Ch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2000"/>
            <a:ext cx="9144000" cy="5143097"/>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2583873" y="5995100"/>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Arial" panose="020B0604020202020204" pitchFamily="34" charset="0"/>
                <a:cs typeface="Arial" panose="020B0604020202020204" pitchFamily="34" charset="0"/>
              </a:rPr>
              <a:t>A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5008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if this is you…</a:t>
            </a:r>
            <a:endParaRPr lang="en-US" dirty="0"/>
          </a:p>
        </p:txBody>
      </p:sp>
      <p:pic>
        <p:nvPicPr>
          <p:cNvPr id="4098" name="Picture 2" descr="http://blog.choremonster.com/wp-content/uploads/2013/02/20130207-sandcast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 y="838200"/>
            <a:ext cx="9151257" cy="43214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396671" y="5343973"/>
            <a:ext cx="4343400"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Arial" panose="020B0604020202020204" pitchFamily="34" charset="0"/>
                <a:cs typeface="Arial" panose="020B0604020202020204" pitchFamily="34" charset="0"/>
              </a:rPr>
              <a:t>A Crappy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8468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Down</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i="1" u="sng" dirty="0" smtClean="0">
                <a:latin typeface="Arial" panose="020B0604020202020204" pitchFamily="34" charset="0"/>
                <a:cs typeface="Arial" panose="020B0604020202020204" pitchFamily="34" charset="0"/>
              </a:rPr>
              <a:t>Then it’s time to double-down and get caught up. </a:t>
            </a:r>
          </a:p>
          <a:p>
            <a:pPr marL="0" indent="0">
              <a:buFont typeface="Arial" panose="020B0604020202020204" pitchFamily="34" charset="0"/>
              <a:buNone/>
            </a:pPr>
            <a:endParaRPr lang="en-US" i="1" u="sng"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Look through the code base. Identify your weaknesses. </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This is the </a:t>
            </a:r>
            <a:r>
              <a:rPr lang="en-US" b="1" u="sng" dirty="0" smtClean="0">
                <a:latin typeface="Arial" panose="020B0604020202020204" pitchFamily="34" charset="0"/>
                <a:cs typeface="Arial" panose="020B0604020202020204" pitchFamily="34" charset="0"/>
              </a:rPr>
              <a:t>absolute best</a:t>
            </a:r>
            <a:r>
              <a:rPr lang="en-US" dirty="0" smtClean="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Now.</a:t>
            </a:r>
            <a:endParaRPr lang="en-US" dirty="0"/>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smtClean="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smtClean="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Goals – Beginning of the Year</a:t>
            </a:r>
            <a:endParaRPr lang="en-US" dirty="0"/>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“Hope to make something of myself one day…”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smtClean="0">
                <a:latin typeface="Arial" panose="020B0604020202020204" pitchFamily="34" charset="0"/>
                <a:ea typeface="Roboto" panose="02000000000000000000" pitchFamily="2" charset="0"/>
                <a:cs typeface="Arial" panose="020B0604020202020204" pitchFamily="34" charset="0"/>
              </a:rPr>
              <a:t>nd be able to support a family.”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Reference…</a:t>
            </a:r>
            <a:endParaRPr lang="en-US" dirty="0"/>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smtClean="0">
                <a:latin typeface="Arial" panose="020B0604020202020204" pitchFamily="34" charset="0"/>
                <a:cs typeface="Arial" panose="020B0604020202020204" pitchFamily="34" charset="0"/>
              </a:rPr>
              <a:t>Students who tend to be doing well in our classes are putting in an average of </a:t>
            </a:r>
            <a:r>
              <a:rPr lang="en-US" b="1" i="1" u="sng" dirty="0" smtClean="0">
                <a:latin typeface="Arial" panose="020B0604020202020204" pitchFamily="34" charset="0"/>
                <a:cs typeface="Arial" panose="020B0604020202020204" pitchFamily="34" charset="0"/>
              </a:rPr>
              <a:t>17 hours per week</a:t>
            </a:r>
            <a:r>
              <a:rPr lang="en-US" b="1" i="1" dirty="0" smtClean="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smtClean="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a:t>
            </a:r>
            <a:endParaRPr lang="en-US" dirty="0"/>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MongoDB?</a:t>
            </a:r>
            <a:endParaRPr lang="en-US" dirty="0"/>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smtClean="0">
                <a:latin typeface="Arial" panose="020B0604020202020204" pitchFamily="34" charset="0"/>
                <a:cs typeface="Arial" panose="020B0604020202020204" pitchFamily="34" charset="0"/>
              </a:rPr>
              <a:t>MongoDB is a very popular </a:t>
            </a:r>
            <a:r>
              <a:rPr lang="en-US" b="1" u="sng" dirty="0" err="1" smtClean="0">
                <a:latin typeface="Arial" panose="020B0604020202020204" pitchFamily="34" charset="0"/>
                <a:cs typeface="Arial" panose="020B0604020202020204" pitchFamily="34" charset="0"/>
              </a:rPr>
              <a:t>noSQL</a:t>
            </a:r>
            <a:r>
              <a:rPr lang="en-US" b="1" u="sng" dirty="0" smtClean="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It uses a </a:t>
            </a:r>
            <a:r>
              <a:rPr lang="en-US" b="1" u="sng" dirty="0" smtClean="0">
                <a:latin typeface="Arial" panose="020B0604020202020204" pitchFamily="34" charset="0"/>
                <a:cs typeface="Arial" panose="020B0604020202020204" pitchFamily="34" charset="0"/>
              </a:rPr>
              <a:t>document-oriented model </a:t>
            </a:r>
            <a:r>
              <a:rPr lang="en-US" dirty="0" smtClean="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MongoDB stores data in </a:t>
            </a:r>
            <a:r>
              <a:rPr lang="en-US" b="1" u="sng" dirty="0" smtClean="0">
                <a:latin typeface="Arial" panose="020B0604020202020204" pitchFamily="34" charset="0"/>
                <a:cs typeface="Arial" panose="020B0604020202020204" pitchFamily="34" charset="0"/>
              </a:rPr>
              <a:t>BSON Format</a:t>
            </a:r>
            <a:r>
              <a:rPr lang="en-US" dirty="0" smtClean="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MongoDB has tons of </a:t>
            </a:r>
            <a:r>
              <a:rPr lang="en-US" b="1" u="sng" dirty="0" smtClean="0">
                <a:latin typeface="Arial" panose="020B0604020202020204" pitchFamily="34" charset="0"/>
                <a:cs typeface="Arial" panose="020B0604020202020204" pitchFamily="34" charset="0"/>
              </a:rPr>
              <a:t>drivers and packages</a:t>
            </a:r>
            <a:r>
              <a:rPr lang="en-US" dirty="0" smtClean="0">
                <a:latin typeface="Arial" panose="020B0604020202020204" pitchFamily="34" charset="0"/>
                <a:cs typeface="Arial" panose="020B0604020202020204" pitchFamily="34" charset="0"/>
              </a:rPr>
              <a:t> for connecting to Node, C++, Java, etc.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Databases (SQL)</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 xmlns:a16="http://schemas.microsoft.com/office/drawing/2014/main" val="716330608"/>
                    </a:ext>
                  </a:extLst>
                </a:gridCol>
                <a:gridCol w="1661160">
                  <a:extLst>
                    <a:ext uri="{9D8B030D-6E8A-4147-A177-3AD203B41FA5}">
                      <a16:colId xmlns="" xmlns:a16="http://schemas.microsoft.com/office/drawing/2014/main" val="1449686933"/>
                    </a:ext>
                  </a:extLst>
                </a:gridCol>
                <a:gridCol w="1661160">
                  <a:extLst>
                    <a:ext uri="{9D8B030D-6E8A-4147-A177-3AD203B41FA5}">
                      <a16:colId xmlns="" xmlns:a16="http://schemas.microsoft.com/office/drawing/2014/main" val="3587768078"/>
                    </a:ext>
                  </a:extLst>
                </a:gridCol>
                <a:gridCol w="1661160">
                  <a:extLst>
                    <a:ext uri="{9D8B030D-6E8A-4147-A177-3AD203B41FA5}">
                      <a16:colId xmlns="" xmlns:a16="http://schemas.microsoft.com/office/drawing/2014/main" val="785359734"/>
                    </a:ext>
                  </a:extLst>
                </a:gridCol>
              </a:tblGrid>
              <a:tr h="370840">
                <a:tc>
                  <a:txBody>
                    <a:bodyPr/>
                    <a:lstStyle/>
                    <a:p>
                      <a:pPr algn="ctr"/>
                      <a:r>
                        <a:rPr lang="en-US" sz="1400" dirty="0" smtClean="0">
                          <a:latin typeface="Arial" panose="020B0604020202020204" pitchFamily="34" charset="0"/>
                          <a:cs typeface="Arial" panose="020B0604020202020204" pitchFamily="34" charset="0"/>
                        </a:rPr>
                        <a:t>ID</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Title</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Author</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Published</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2144436540"/>
                  </a:ext>
                </a:extLst>
              </a:tr>
              <a:tr h="370840">
                <a:tc>
                  <a:txBody>
                    <a:bodyPr/>
                    <a:lstStyle/>
                    <a:p>
                      <a:pPr algn="ctr"/>
                      <a:r>
                        <a:rPr lang="en-US" sz="1400" dirty="0" smtClean="0">
                          <a:latin typeface="Arial" panose="020B0604020202020204" pitchFamily="34" charset="0"/>
                          <a:cs typeface="Arial" panose="020B0604020202020204" pitchFamily="34" charset="0"/>
                        </a:rPr>
                        <a:t>1</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The History</a:t>
                      </a:r>
                      <a:r>
                        <a:rPr lang="en-US" sz="1400" baseline="0" dirty="0" smtClean="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Blah </a:t>
                      </a:r>
                      <a:r>
                        <a:rPr lang="en-US" sz="1400" dirty="0" err="1" smtClean="0">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2010</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2422042495"/>
                  </a:ext>
                </a:extLst>
              </a:tr>
              <a:tr h="370840">
                <a:tc>
                  <a:txBody>
                    <a:bodyPr/>
                    <a:lstStyle/>
                    <a:p>
                      <a:pPr algn="ctr"/>
                      <a:r>
                        <a:rPr lang="en-US" sz="1400" dirty="0" smtClean="0">
                          <a:latin typeface="Arial" panose="020B0604020202020204" pitchFamily="34" charset="0"/>
                          <a:cs typeface="Arial" panose="020B0604020202020204" pitchFamily="34" charset="0"/>
                        </a:rPr>
                        <a:t>2</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The Chronicles</a:t>
                      </a:r>
                      <a:r>
                        <a:rPr lang="en-US" sz="1400" baseline="0" dirty="0" smtClean="0">
                          <a:latin typeface="Arial" panose="020B0604020202020204" pitchFamily="34" charset="0"/>
                          <a:cs typeface="Arial" panose="020B0604020202020204" pitchFamily="34" charset="0"/>
                        </a:rPr>
                        <a:t> of </a:t>
                      </a:r>
                      <a:r>
                        <a:rPr lang="en-US" sz="1400" baseline="0" dirty="0" err="1" smtClean="0">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Sir</a:t>
                      </a:r>
                      <a:r>
                        <a:rPr lang="en-US" sz="1400" baseline="0" dirty="0" smtClean="0">
                          <a:latin typeface="Arial" panose="020B0604020202020204" pitchFamily="34" charset="0"/>
                          <a:cs typeface="Arial" panose="020B0604020202020204" pitchFamily="34" charset="0"/>
                        </a:rPr>
                        <a:t> </a:t>
                      </a:r>
                      <a:r>
                        <a:rPr lang="en-US" sz="1400" baseline="0" dirty="0" err="1" smtClean="0">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2011</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2817286614"/>
                  </a:ext>
                </a:extLst>
              </a:tr>
              <a:tr h="370840">
                <a:tc>
                  <a:txBody>
                    <a:bodyPr/>
                    <a:lstStyle/>
                    <a:p>
                      <a:pPr algn="ctr"/>
                      <a:r>
                        <a:rPr lang="en-US" sz="1400" dirty="0" smtClean="0">
                          <a:latin typeface="Arial" panose="020B0604020202020204" pitchFamily="34" charset="0"/>
                          <a:cs typeface="Arial" panose="020B0604020202020204" pitchFamily="34" charset="0"/>
                        </a:rPr>
                        <a:t>3</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Love</a:t>
                      </a:r>
                      <a:r>
                        <a:rPr lang="en-US" sz="1400" baseline="0" dirty="0" smtClean="0">
                          <a:latin typeface="Arial" panose="020B0604020202020204" pitchFamily="34" charset="0"/>
                          <a:cs typeface="Arial" panose="020B0604020202020204" pitchFamily="34" charset="0"/>
                        </a:rPr>
                        <a:t> in the Time of Blah</a:t>
                      </a:r>
                      <a:r>
                        <a:rPr lang="en-US" sz="1400" dirty="0" smtClean="0">
                          <a:latin typeface="Arial" panose="020B0604020202020204" pitchFamily="34" charset="0"/>
                          <a:cs typeface="Arial" panose="020B0604020202020204" pitchFamily="34" charset="0"/>
                        </a:rPr>
                        <a:t> </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Gabriel Garcia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2013</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 xmlns:a16="http://schemas.microsoft.com/office/drawing/2014/main" val="716330608"/>
                    </a:ext>
                  </a:extLst>
                </a:gridCol>
                <a:gridCol w="2032000">
                  <a:extLst>
                    <a:ext uri="{9D8B030D-6E8A-4147-A177-3AD203B41FA5}">
                      <a16:colId xmlns="" xmlns:a16="http://schemas.microsoft.com/office/drawing/2014/main" val="1449686933"/>
                    </a:ext>
                  </a:extLst>
                </a:gridCol>
                <a:gridCol w="2032000">
                  <a:extLst>
                    <a:ext uri="{9D8B030D-6E8A-4147-A177-3AD203B41FA5}">
                      <a16:colId xmlns="" xmlns:a16="http://schemas.microsoft.com/office/drawing/2014/main" val="3587768078"/>
                    </a:ext>
                  </a:extLst>
                </a:gridCol>
              </a:tblGrid>
              <a:tr h="370840">
                <a:tc>
                  <a:txBody>
                    <a:bodyPr/>
                    <a:lstStyle/>
                    <a:p>
                      <a:pPr algn="ctr"/>
                      <a:r>
                        <a:rPr lang="en-US" sz="1400" dirty="0" smtClean="0">
                          <a:latin typeface="Arial" panose="020B0604020202020204" pitchFamily="34" charset="0"/>
                          <a:cs typeface="Arial" panose="020B0604020202020204" pitchFamily="34" charset="0"/>
                        </a:rPr>
                        <a:t>Author</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Email</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Phone Number</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2144436540"/>
                  </a:ext>
                </a:extLst>
              </a:tr>
              <a:tr h="370840">
                <a:tc>
                  <a:txBody>
                    <a:bodyPr/>
                    <a:lstStyle/>
                    <a:p>
                      <a:pPr algn="ctr"/>
                      <a:r>
                        <a:rPr lang="en-US" sz="1400" dirty="0" smtClean="0">
                          <a:latin typeface="Arial" panose="020B0604020202020204" pitchFamily="34" charset="0"/>
                          <a:cs typeface="Arial" panose="020B0604020202020204" pitchFamily="34" charset="0"/>
                        </a:rPr>
                        <a:t>Blah </a:t>
                      </a:r>
                      <a:r>
                        <a:rPr lang="en-US" sz="1400" dirty="0" err="1" smtClean="0">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hlinkClick r:id="rId3"/>
                        </a:rPr>
                        <a:t>blahston@gmail.com</a:t>
                      </a:r>
                      <a:endParaRPr lang="en-US" sz="1400" dirty="0" smtClean="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911-546-5454</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2422042495"/>
                  </a:ext>
                </a:extLst>
              </a:tr>
              <a:tr h="477520">
                <a:tc>
                  <a:txBody>
                    <a:bodyPr/>
                    <a:lstStyle/>
                    <a:p>
                      <a:pPr algn="ctr"/>
                      <a:r>
                        <a:rPr lang="en-US" sz="1400" dirty="0" smtClean="0">
                          <a:latin typeface="Arial" panose="020B0604020202020204" pitchFamily="34" charset="0"/>
                          <a:cs typeface="Arial" panose="020B0604020202020204" pitchFamily="34" charset="0"/>
                        </a:rPr>
                        <a:t>Sir</a:t>
                      </a:r>
                      <a:r>
                        <a:rPr lang="en-US" sz="1400" baseline="0" dirty="0" smtClean="0">
                          <a:latin typeface="Arial" panose="020B0604020202020204" pitchFamily="34" charset="0"/>
                          <a:cs typeface="Arial" panose="020B0604020202020204" pitchFamily="34" charset="0"/>
                        </a:rPr>
                        <a:t> </a:t>
                      </a:r>
                      <a:r>
                        <a:rPr lang="en-US" sz="1400" baseline="0" dirty="0" err="1" smtClean="0">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911-544-5112</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2817286614"/>
                  </a:ext>
                </a:extLst>
              </a:tr>
              <a:tr h="370840">
                <a:tc>
                  <a:txBody>
                    <a:bodyPr/>
                    <a:lstStyle/>
                    <a:p>
                      <a:pPr algn="ctr"/>
                      <a:r>
                        <a:rPr lang="en-US" sz="1400" dirty="0" smtClean="0">
                          <a:latin typeface="Arial" panose="020B0604020202020204" pitchFamily="34" charset="0"/>
                          <a:cs typeface="Arial" panose="020B0604020202020204" pitchFamily="34" charset="0"/>
                        </a:rPr>
                        <a:t>Gabriel Garcia Blah</a:t>
                      </a:r>
                      <a:endParaRPr lang="en-US" sz="1400"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Arial" panose="020B0604020202020204" pitchFamily="34" charset="0"/>
                          <a:cs typeface="Arial" panose="020B0604020202020204" pitchFamily="34" charset="0"/>
                          <a:hlinkClick r:id="rId5"/>
                        </a:rPr>
                        <a:t>blahby231@gmail.com</a:t>
                      </a:r>
                      <a:endParaRPr lang="en-US" sz="1400" dirty="0" smtClean="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125-215-5645</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smtClean="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Recap</a:t>
            </a:r>
            <a:endParaRPr lang="en-US" dirty="0"/>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 (</a:t>
            </a:r>
            <a:r>
              <a:rPr lang="en-US" dirty="0" err="1" smtClean="0"/>
              <a:t>noSQL</a:t>
            </a:r>
            <a:r>
              <a:rPr lang="en-US" dirty="0" smtClean="0"/>
              <a:t>)</a:t>
            </a:r>
            <a:endParaRPr lang="en-US" dirty="0"/>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smtClean="0">
                <a:latin typeface="Arial" panose="020B0604020202020204" pitchFamily="34" charset="0"/>
                <a:cs typeface="Arial" panose="020B0604020202020204" pitchFamily="34" charset="0"/>
              </a:rPr>
              <a:t>noSQL</a:t>
            </a:r>
            <a:r>
              <a:rPr lang="en-US" sz="2000" b="1" i="1" dirty="0" smtClean="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smtClean="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Storage</a:t>
            </a:r>
            <a:endParaRPr lang="en-US" dirty="0"/>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Storage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757999453"/>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 xmlns:a16="http://schemas.microsoft.com/office/drawing/2014/main" val="2042023422"/>
                    </a:ext>
                  </a:extLst>
                </a:gridCol>
                <a:gridCol w="4114800">
                  <a:extLst>
                    <a:ext uri="{9D8B030D-6E8A-4147-A177-3AD203B41FA5}">
                      <a16:colId xmlns="" xmlns:a16="http://schemas.microsoft.com/office/drawing/2014/main" val="2875967853"/>
                    </a:ext>
                  </a:extLst>
                </a:gridCol>
              </a:tblGrid>
              <a:tr h="579620">
                <a:tc>
                  <a:txBody>
                    <a:bodyPr/>
                    <a:lstStyle/>
                    <a:p>
                      <a:pPr algn="ctr"/>
                      <a:r>
                        <a:rPr lang="en-US" sz="2000" dirty="0" smtClean="0">
                          <a:latin typeface="Arial" panose="020B0604020202020204" pitchFamily="34" charset="0"/>
                          <a:cs typeface="Arial" panose="020B0604020202020204" pitchFamily="34" charset="0"/>
                        </a:rPr>
                        <a:t>SQL Term</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err="1" smtClean="0">
                          <a:latin typeface="Arial" panose="020B0604020202020204" pitchFamily="34" charset="0"/>
                          <a:cs typeface="Arial" panose="020B0604020202020204" pitchFamily="34" charset="0"/>
                        </a:rPr>
                        <a:t>noSQL</a:t>
                      </a:r>
                      <a:r>
                        <a:rPr lang="en-US" sz="2000" baseline="0" dirty="0" smtClean="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181349000"/>
                  </a:ext>
                </a:extLst>
              </a:tr>
              <a:tr h="959995">
                <a:tc>
                  <a:txBody>
                    <a:bodyPr/>
                    <a:lstStyle/>
                    <a:p>
                      <a:pPr algn="ctr"/>
                      <a:r>
                        <a:rPr lang="en-US" sz="2000" dirty="0" smtClean="0">
                          <a:latin typeface="Arial" panose="020B0604020202020204" pitchFamily="34" charset="0"/>
                          <a:cs typeface="Arial" panose="020B0604020202020204" pitchFamily="34" charset="0"/>
                        </a:rPr>
                        <a:t>Database</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Database</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2212875561"/>
                  </a:ext>
                </a:extLst>
              </a:tr>
              <a:tr h="959995">
                <a:tc>
                  <a:txBody>
                    <a:bodyPr/>
                    <a:lstStyle/>
                    <a:p>
                      <a:pPr algn="ctr"/>
                      <a:r>
                        <a:rPr lang="en-US" sz="2000" dirty="0" smtClean="0">
                          <a:latin typeface="Arial" panose="020B0604020202020204" pitchFamily="34" charset="0"/>
                          <a:cs typeface="Arial" panose="020B0604020202020204" pitchFamily="34" charset="0"/>
                        </a:rPr>
                        <a:t>Table</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Collection</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2204670341"/>
                  </a:ext>
                </a:extLst>
              </a:tr>
              <a:tr h="959995">
                <a:tc>
                  <a:txBody>
                    <a:bodyPr/>
                    <a:lstStyle/>
                    <a:p>
                      <a:pPr algn="ctr"/>
                      <a:r>
                        <a:rPr lang="en-US" sz="2000" dirty="0" smtClean="0">
                          <a:latin typeface="Arial" panose="020B0604020202020204" pitchFamily="34" charset="0"/>
                          <a:cs typeface="Arial" panose="020B0604020202020204" pitchFamily="34" charset="0"/>
                        </a:rPr>
                        <a:t>Row</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Document</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790836931"/>
                  </a:ext>
                </a:extLst>
              </a:tr>
              <a:tr h="959995">
                <a:tc>
                  <a:txBody>
                    <a:bodyPr/>
                    <a:lstStyle/>
                    <a:p>
                      <a:pPr algn="ctr"/>
                      <a:r>
                        <a:rPr lang="en-US" sz="2000" dirty="0" smtClean="0">
                          <a:latin typeface="Arial" panose="020B0604020202020204" pitchFamily="34" charset="0"/>
                          <a:cs typeface="Arial" panose="020B0604020202020204" pitchFamily="34" charset="0"/>
                        </a:rPr>
                        <a:t>Field</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Field</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smtClean="0">
                <a:latin typeface="Arial" panose="020B0604020202020204" pitchFamily="34" charset="0"/>
                <a:cs typeface="Arial" panose="020B0604020202020204" pitchFamily="34" charset="0"/>
              </a:rPr>
              <a:t>Terms are slightly different in the </a:t>
            </a:r>
            <a:r>
              <a:rPr lang="en-US" b="1" i="1" dirty="0" err="1" smtClean="0">
                <a:latin typeface="Arial" panose="020B0604020202020204" pitchFamily="34" charset="0"/>
                <a:cs typeface="Arial" panose="020B0604020202020204" pitchFamily="34" charset="0"/>
              </a:rPr>
              <a:t>noSQL</a:t>
            </a:r>
            <a:r>
              <a:rPr lang="en-US" b="1" i="1" dirty="0" smtClean="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smtClean="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smtClean="0">
                <a:latin typeface="Arial" panose="020B0604020202020204" pitchFamily="34" charset="0"/>
                <a:ea typeface="Roboto" pitchFamily="2" charset="0"/>
                <a:cs typeface="Arial" panose="020B0604020202020204" pitchFamily="34" charset="0"/>
              </a:rPr>
              <a:t>Quick Activity:</a:t>
            </a:r>
          </a:p>
          <a:p>
            <a:endParaRPr lang="en-US" sz="2400" dirty="0" smtClean="0">
              <a:latin typeface="Arial" panose="020B0604020202020204" pitchFamily="34" charset="0"/>
              <a:ea typeface="Roboto" pitchFamily="2" charset="0"/>
              <a:cs typeface="Arial" panose="020B0604020202020204" pitchFamily="34" charset="0"/>
            </a:endParaRPr>
          </a:p>
          <a:p>
            <a:r>
              <a:rPr lang="en-US" sz="2400" dirty="0" smtClean="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smtClean="0">
                <a:latin typeface="Arial" panose="020B0604020202020204" pitchFamily="34" charset="0"/>
                <a:ea typeface="Roboto" pitchFamily="2" charset="0"/>
                <a:cs typeface="Arial" panose="020B0604020202020204" pitchFamily="34" charset="0"/>
              </a:rPr>
              <a:t>What are the advantages of using a </a:t>
            </a:r>
            <a:r>
              <a:rPr lang="en-US" sz="2400" dirty="0" err="1" smtClean="0">
                <a:latin typeface="Arial" panose="020B0604020202020204" pitchFamily="34" charset="0"/>
                <a:ea typeface="Roboto" pitchFamily="2" charset="0"/>
                <a:cs typeface="Arial" panose="020B0604020202020204" pitchFamily="34" charset="0"/>
              </a:rPr>
              <a:t>noSQL</a:t>
            </a:r>
            <a:r>
              <a:rPr lang="en-US" sz="2400" dirty="0" smtClean="0">
                <a:latin typeface="Arial" panose="020B0604020202020204" pitchFamily="34" charset="0"/>
                <a:ea typeface="Roboto" pitchFamily="2" charset="0"/>
                <a:cs typeface="Arial" panose="020B0604020202020204" pitchFamily="34" charset="0"/>
              </a:rPr>
              <a:t> database like MongoDB according to the </a:t>
            </a:r>
            <a:r>
              <a:rPr lang="en-US" sz="2400" b="1" dirty="0" smtClean="0">
                <a:latin typeface="Arial" panose="020B0604020202020204" pitchFamily="34" charset="0"/>
                <a:ea typeface="Roboto" pitchFamily="2" charset="0"/>
                <a:cs typeface="Arial" panose="020B0604020202020204" pitchFamily="34" charset="0"/>
              </a:rPr>
              <a:t>MongoDB Website?</a:t>
            </a:r>
            <a:endParaRPr lang="en-US" sz="2400" dirty="0" smtClean="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smtClean="0">
                <a:latin typeface="Arial" panose="020B0604020202020204" pitchFamily="34" charset="0"/>
                <a:ea typeface="Roboto" pitchFamily="2" charset="0"/>
                <a:cs typeface="Arial" panose="020B0604020202020204" pitchFamily="34" charset="0"/>
              </a:rPr>
              <a:t>What are the advantages of using a </a:t>
            </a:r>
            <a:r>
              <a:rPr lang="en-US" sz="2400" dirty="0" err="1" smtClean="0">
                <a:latin typeface="Arial" panose="020B0604020202020204" pitchFamily="34" charset="0"/>
                <a:ea typeface="Roboto" pitchFamily="2" charset="0"/>
                <a:cs typeface="Arial" panose="020B0604020202020204" pitchFamily="34" charset="0"/>
              </a:rPr>
              <a:t>noSQL</a:t>
            </a:r>
            <a:r>
              <a:rPr lang="en-US" sz="2400" dirty="0" smtClean="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smtClean="0">
                <a:latin typeface="Arial" panose="020B0604020202020204" pitchFamily="34" charset="0"/>
                <a:ea typeface="Roboto" pitchFamily="2" charset="0"/>
                <a:cs typeface="Arial" panose="020B0604020202020204" pitchFamily="34" charset="0"/>
              </a:rPr>
              <a:t>Quora</a:t>
            </a:r>
            <a:r>
              <a:rPr lang="en-US" sz="2400" dirty="0" smtClean="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smtClean="0">
                <a:latin typeface="Arial" panose="020B0604020202020204" pitchFamily="34" charset="0"/>
                <a:ea typeface="Roboto" pitchFamily="2" charset="0"/>
                <a:cs typeface="Arial" panose="020B0604020202020204" pitchFamily="34" charset="0"/>
              </a:rPr>
              <a:t>What are the disadvantages of using a </a:t>
            </a:r>
            <a:r>
              <a:rPr lang="en-US" sz="2400" dirty="0" err="1" smtClean="0">
                <a:latin typeface="Arial" panose="020B0604020202020204" pitchFamily="34" charset="0"/>
                <a:ea typeface="Roboto" pitchFamily="2" charset="0"/>
                <a:cs typeface="Arial" panose="020B0604020202020204" pitchFamily="34" charset="0"/>
              </a:rPr>
              <a:t>noSQL</a:t>
            </a:r>
            <a:r>
              <a:rPr lang="en-US" sz="2400" dirty="0" smtClean="0">
                <a:latin typeface="Arial" panose="020B0604020202020204" pitchFamily="34" charset="0"/>
                <a:ea typeface="Roboto" pitchFamily="2" charset="0"/>
                <a:cs typeface="Arial" panose="020B0604020202020204" pitchFamily="34" charset="0"/>
              </a:rPr>
              <a:t> database like MongoDB according to the </a:t>
            </a:r>
            <a:r>
              <a:rPr lang="en-US" sz="2400" dirty="0">
                <a:latin typeface="Arial" panose="020B0604020202020204" pitchFamily="34" charset="0"/>
                <a:ea typeface="Roboto" pitchFamily="2" charset="0"/>
                <a:cs typeface="Arial" panose="020B0604020202020204" pitchFamily="34" charset="0"/>
              </a:rPr>
              <a:t>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endParaRPr lang="en-US" sz="2400" dirty="0" smtClean="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Learn to See Through the..</a:t>
            </a:r>
            <a:endParaRPr lang="en-US" sz="2400" b="1" dirty="0">
              <a:latin typeface="Arial" panose="020B0604020202020204" pitchFamily="34" charset="0"/>
              <a:cs typeface="Arial" panose="020B0604020202020204" pitchFamily="34" charset="0"/>
            </a:endParaRP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smtClean="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Time!</a:t>
            </a:r>
            <a:endParaRPr lang="en-US" dirty="0"/>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Recap</a:t>
            </a:r>
            <a:endParaRPr lang="en-US" dirty="0"/>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smtClean="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smtClean="0">
                <a:latin typeface="Arial" panose="020B0604020202020204" pitchFamily="34" charset="0"/>
                <a:cs typeface="Arial" panose="020B0604020202020204" pitchFamily="34" charset="0"/>
              </a:rPr>
              <a:t>(</a:t>
            </a:r>
            <a:r>
              <a:rPr lang="en-US" sz="2000" dirty="0" err="1" smtClean="0">
                <a:latin typeface="Arial" panose="020B0604020202020204" pitchFamily="34" charset="0"/>
                <a:cs typeface="Arial" panose="020B0604020202020204" pitchFamily="34" charset="0"/>
              </a:rPr>
              <a:t>Y’all</a:t>
            </a:r>
            <a:r>
              <a:rPr lang="en-US" sz="2000" dirty="0" smtClean="0">
                <a:latin typeface="Arial" panose="020B0604020202020204" pitchFamily="34" charset="0"/>
                <a:cs typeface="Arial" panose="020B0604020202020204" pitchFamily="34" charset="0"/>
              </a:rPr>
              <a:t> don’t need memes anymore. You are professionals now.)</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Kidding.</a:t>
            </a:r>
            <a:endParaRPr lang="en-US" dirty="0"/>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Clear Positives</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smtClean="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You </a:t>
            </a:r>
            <a:r>
              <a:rPr lang="en-US" sz="2200" b="1" dirty="0" smtClean="0">
                <a:latin typeface="Arial" panose="020B0604020202020204" pitchFamily="34" charset="0"/>
                <a:cs typeface="Arial" panose="020B0604020202020204" pitchFamily="34" charset="0"/>
              </a:rPr>
              <a:t>stayed </a:t>
            </a:r>
            <a:r>
              <a:rPr lang="en-US" sz="2200" b="1" dirty="0">
                <a:latin typeface="Arial" panose="020B0604020202020204" pitchFamily="34" charset="0"/>
                <a:cs typeface="Arial" panose="020B0604020202020204" pitchFamily="34" charset="0"/>
              </a:rPr>
              <a:t>ambitious</a:t>
            </a:r>
          </a:p>
          <a:p>
            <a:endParaRPr lang="en-US" sz="2200" b="1" dirty="0" smtClean="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smtClean="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endParaRPr lang="en-US" sz="2200" b="1" dirty="0" smtClean="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You learned a </a:t>
            </a:r>
            <a:r>
              <a:rPr lang="en-US" sz="2200" b="1" u="sng" dirty="0" smtClean="0">
                <a:latin typeface="Arial" panose="020B0604020202020204" pitchFamily="34" charset="0"/>
                <a:cs typeface="Arial" panose="020B0604020202020204" pitchFamily="34" charset="0"/>
              </a:rPr>
              <a:t>ton</a:t>
            </a:r>
            <a:r>
              <a:rPr lang="en-US" sz="2200" b="1" dirty="0" smtClean="0">
                <a:latin typeface="Arial" panose="020B0604020202020204" pitchFamily="34" charset="0"/>
                <a:cs typeface="Arial" panose="020B0604020202020204" pitchFamily="34" charset="0"/>
              </a:rPr>
              <a:t> of learning on your own</a:t>
            </a:r>
            <a:endParaRPr lang="en-US" sz="2200" b="1" dirty="0">
              <a:latin typeface="Arial" panose="020B0604020202020204" pitchFamily="34" charset="0"/>
              <a:cs typeface="Arial" panose="020B0604020202020204" pitchFamily="34" charset="0"/>
            </a:endParaRPr>
          </a:p>
          <a:p>
            <a:pPr marL="0" indent="0">
              <a:buNone/>
            </a:pPr>
            <a:endParaRPr lang="en-US" sz="2200" b="1" dirty="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You </a:t>
            </a:r>
            <a:r>
              <a:rPr lang="en-US" sz="2200" b="1" i="1" dirty="0" smtClean="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dirty="0" smtClean="0">
                <a:latin typeface="Arial" panose="020B0604020202020204" pitchFamily="34" charset="0"/>
                <a:cs typeface="Arial" panose="020B0604020202020204" pitchFamily="34" charset="0"/>
              </a:rPr>
              <a:t>didn’t make excuses even when you had them.</a:t>
            </a:r>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Ahmed’s Advice For Next Time</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smtClean="0">
                <a:latin typeface="Arial" panose="020B0604020202020204" pitchFamily="34" charset="0"/>
                <a:cs typeface="Arial" panose="020B0604020202020204" pitchFamily="34" charset="0"/>
              </a:rPr>
              <a:t>Always Start with Guns Blazing</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Practice, Practice, Practice</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Don’t be afraid to take charge</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
            </a:r>
            <a:br>
              <a:rPr lang="en-US" dirty="0" smtClean="0">
                <a:latin typeface="Arial" panose="020B0604020202020204" pitchFamily="34" charset="0"/>
                <a:cs typeface="Arial" panose="020B0604020202020204" pitchFamily="34" charset="0"/>
              </a:rPr>
            </a:br>
            <a:endParaRPr lang="en-US" b="1" dirty="0" smtClean="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smtClean="0">
                <a:latin typeface="Arial" panose="020B0604020202020204" pitchFamily="34" charset="0"/>
                <a:cs typeface="Arial" panose="020B0604020202020204" pitchFamily="34" charset="0"/>
              </a:rPr>
              <a:t>Gif your GitHub Readme: </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smtClean="0">
                <a:latin typeface="Arial" panose="020B0604020202020204" pitchFamily="34" charset="0"/>
                <a:cs typeface="Arial" panose="020B0604020202020204" pitchFamily="34" charset="0"/>
              </a:rPr>
              <a:t>This will look really </a:t>
            </a:r>
            <a:r>
              <a:rPr lang="en-US" i="1" u="sng" dirty="0" smtClean="0">
                <a:latin typeface="Arial" panose="020B0604020202020204" pitchFamily="34" charset="0"/>
                <a:cs typeface="Arial" panose="020B0604020202020204" pitchFamily="34" charset="0"/>
              </a:rPr>
              <a:t>impressive</a:t>
            </a:r>
            <a:r>
              <a:rPr lang="en-US" dirty="0" smtClean="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Create a Dummy Login: </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Have a dummy login to enter your application. Make it easily apparent on your readme.</a:t>
            </a:r>
            <a:br>
              <a:rPr lang="en-US" dirty="0" smtClean="0">
                <a:latin typeface="Arial" panose="020B0604020202020204" pitchFamily="34" charset="0"/>
                <a:cs typeface="Arial" panose="020B0604020202020204" pitchFamily="34" charset="0"/>
              </a:rPr>
            </a:br>
            <a:endParaRPr lang="en-US" dirty="0" smtClean="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Write a Tutorial:</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smtClean="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smtClean="0">
                <a:latin typeface="Arial" panose="020B0604020202020204" pitchFamily="34" charset="0"/>
                <a:cs typeface="Arial" panose="020B0604020202020204" pitchFamily="34" charset="0"/>
              </a:rPr>
              <a:t>List your Niche Skills on LinkedIn:</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All of you should be listing out Node, Express, SQL, Data Visualization, etc. on your </a:t>
            </a:r>
            <a:r>
              <a:rPr lang="en-US" dirty="0" err="1" smtClean="0">
                <a:latin typeface="Arial" panose="020B0604020202020204" pitchFamily="34" charset="0"/>
                <a:cs typeface="Arial" panose="020B0604020202020204" pitchFamily="34" charset="0"/>
              </a:rPr>
              <a:t>Linkedin</a:t>
            </a:r>
            <a:r>
              <a:rPr lang="en-US" dirty="0" smtClean="0">
                <a:latin typeface="Arial" panose="020B0604020202020204" pitchFamily="34" charset="0"/>
                <a:cs typeface="Arial" panose="020B0604020202020204" pitchFamily="34" charset="0"/>
              </a:rPr>
              <a:t> Pages. </a:t>
            </a:r>
            <a:r>
              <a:rPr lang="en-US" b="1" dirty="0" smtClean="0">
                <a:latin typeface="Arial" panose="020B0604020202020204" pitchFamily="34" charset="0"/>
                <a:cs typeface="Arial" panose="020B0604020202020204" pitchFamily="34" charset="0"/>
              </a:rPr>
              <a:t/>
            </a:r>
            <a:br>
              <a:rPr lang="en-US" b="1" dirty="0" smtClean="0">
                <a:latin typeface="Arial" panose="020B0604020202020204" pitchFamily="34" charset="0"/>
                <a:cs typeface="Arial" panose="020B0604020202020204" pitchFamily="34" charset="0"/>
              </a:rPr>
            </a:br>
            <a:endParaRPr lang="en-US" b="1" dirty="0" smtClean="0">
              <a:latin typeface="Arial" panose="020B0604020202020204" pitchFamily="34" charset="0"/>
              <a:cs typeface="Arial" panose="020B0604020202020204" pitchFamily="34" charset="0"/>
            </a:endParaRPr>
          </a:p>
          <a:p>
            <a:pPr marL="457200" indent="-457200">
              <a:buFont typeface="+mj-lt"/>
              <a:buAutoNum type="arabicPeriod" startAt="4"/>
            </a:pPr>
            <a:r>
              <a:rPr lang="en-US" b="1" dirty="0" smtClean="0">
                <a:latin typeface="Arial" panose="020B0604020202020204" pitchFamily="34" charset="0"/>
                <a:cs typeface="Arial" panose="020B0604020202020204" pitchFamily="34" charset="0"/>
              </a:rPr>
              <a:t>List your Project on LinkedIn:</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smtClean="0">
                <a:latin typeface="Arial" panose="020B0604020202020204" pitchFamily="34" charset="0"/>
                <a:cs typeface="Arial" panose="020B0604020202020204" pitchFamily="34" charset="0"/>
              </a:rPr>
              <a:t>Consider Writing each Other Recommendations:</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Ahead…</a:t>
            </a:r>
            <a:endParaRPr lang="en-US" dirty="0"/>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12834</TotalTime>
  <Words>623</Words>
  <Application>Microsoft Macintosh PowerPoint</Application>
  <PresentationFormat>On-screen Show (4:3)</PresentationFormat>
  <Paragraphs>171</Paragraphs>
  <Slides>25</Slides>
  <Notes>25</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25</vt:i4>
      </vt:variant>
    </vt:vector>
  </HeadingPairs>
  <TitlesOfParts>
    <vt:vector size="33" baseType="lpstr">
      <vt:lpstr>Calibri</vt:lpstr>
      <vt:lpstr>Roboto</vt:lpstr>
      <vt:lpstr>Arial</vt:lpstr>
      <vt:lpstr>Calibri Light</vt:lpstr>
      <vt:lpstr>UCF - Theme</vt:lpstr>
      <vt:lpstr>Rutgers - Theme</vt:lpstr>
      <vt:lpstr>Unbranded</vt:lpstr>
      <vt:lpstr>UTAustin</vt:lpstr>
      <vt:lpstr>Masters of MongoDB</vt:lpstr>
      <vt:lpstr>Project Recap</vt:lpstr>
      <vt:lpstr>Project Recap</vt:lpstr>
      <vt:lpstr>Just Kidding.</vt:lpstr>
      <vt:lpstr>The Clear Positives</vt:lpstr>
      <vt:lpstr>Ahmed’s Advice For Next Time</vt:lpstr>
      <vt:lpstr>Next Steps</vt:lpstr>
      <vt:lpstr>Next Steps</vt:lpstr>
      <vt:lpstr>Road Ahead…</vt:lpstr>
      <vt:lpstr>The Road Ahead…</vt:lpstr>
      <vt:lpstr>This Should be You</vt:lpstr>
      <vt:lpstr>But if this is you…</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Microsoft Office User</cp:lastModifiedBy>
  <cp:revision>1550</cp:revision>
  <cp:lastPrinted>2016-01-30T16:23:56Z</cp:lastPrinted>
  <dcterms:created xsi:type="dcterms:W3CDTF">2015-01-20T17:19:00Z</dcterms:created>
  <dcterms:modified xsi:type="dcterms:W3CDTF">2016-08-16T20:27:08Z</dcterms:modified>
</cp:coreProperties>
</file>